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134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4730191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切线条数问题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c44e65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“在”某点处的切线问题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c66028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“过”某点的切线问题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fdf80f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公切线问题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18_3#069df5195?vop=1&amp;pid=525a3be1b&amp;color=0,0,0&amp;mp=1&amp;vtp=1&amp;bt=1&amp;bbb=1&amp;hb=1"/>
              <p:cNvSpPr/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至多有2个零点，不符合题意.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至多有2个零点,不符合题意.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[−1,0),[0,1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上各有1个零点,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有3个零点.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，当过点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存在3条直线与曲线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18_3#069df5195?vop=1&amp;pid=525a3be1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9_1#b7860aff4?vop=1&amp;pid=7fdf80f74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为自然对数的底数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的图象都相切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，则直线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9_1#b7860aff4?vop=1&amp;pid=7fdf80f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810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b7860aff4.bracket?vop=1&amp;pid=7fdf80f74&amp;color=0,0,0&amp;vpa=5&amp;vtp=1"/>
          <p:cNvSpPr/>
          <p:nvPr/>
        </p:nvSpPr>
        <p:spPr>
          <a:xfrm>
            <a:off x="2008537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9_2#b7860aff4.choices?vop=1&amp;pid=7fdf80f74&amp;color=0,0,0&amp;vtp=1&amp;bbb=1"/>
              <p:cNvSpPr/>
              <p:nvPr/>
            </p:nvSpPr>
            <p:spPr>
              <a:xfrm>
                <a:off x="832104" y="2279777"/>
                <a:ext cx="10533888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9_2#b7860aff4.choices?vop=1&amp;pid=7fdf80f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1110044"/>
              </a:xfrm>
              <a:prstGeom prst="rect">
                <a:avLst/>
              </a:prstGeom>
              <a:blipFill>
                <a:blip r:embed="rId4"/>
                <a:stretch>
                  <a:fillRect l="-13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b7860aff4?vop=1&amp;pid=7fdf80f74&amp;color=0,0,0&amp;vtp=1&amp;bbb=1&amp;hb=1">
                <a:extLst>
                  <a:ext uri="{FF2B5EF4-FFF2-40B4-BE49-F238E27FC236}">
                    <a16:creationId xmlns:a16="http://schemas.microsoft.com/office/drawing/2014/main" id="{B49A4AD2-5E5E-4BA9-4662-CB76D009007D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55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=2+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−1)⋅(1+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所以直线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b7860aff4?vop=1&amp;pid=7fdf80f74&amp;color=0,0,0&amp;vtp=1&amp;bbb=1&amp;hb=1">
                <a:extLst>
                  <a:ext uri="{FF2B5EF4-FFF2-40B4-BE49-F238E27FC236}">
                    <a16:creationId xmlns:a16="http://schemas.microsoft.com/office/drawing/2014/main" id="{B49A4AD2-5E5E-4BA9-4662-CB76D00900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556000"/>
              </a:xfrm>
              <a:prstGeom prst="rect">
                <a:avLst/>
              </a:prstGeom>
              <a:blipFill>
                <a:blip r:embed="rId2"/>
                <a:stretch>
                  <a:fillRect l="-1389" b="-3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740698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2_1#41e2cb7f9?vop=1&amp;pid=7fdf80f7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若存在两条直线与函数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的图象都相切，则实数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22_1#41e2cb7f9?vop=1&amp;pid=7fdf80f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41e2cb7f9.bracket?vop=1&amp;pid=7fdf80f74&amp;color=0,0,0&amp;vpa=6&amp;vtp=1"/>
          <p:cNvSpPr/>
          <p:nvPr/>
        </p:nvSpPr>
        <p:spPr>
          <a:xfrm>
            <a:off x="10482866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2_2#41e2cb7f9.choices?vop=1&amp;pid=7fdf80f74&amp;color=0,0,0&amp;vtp=1&amp;bbb=1"/>
              <p:cNvSpPr/>
              <p:nvPr/>
            </p:nvSpPr>
            <p:spPr>
              <a:xfrm>
                <a:off x="832104" y="187579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582672" algn="l"/>
                    <a:tab pos="5139944" algn="l"/>
                    <a:tab pos="7925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2_2#41e2cb7f9.choices?vop=1&amp;pid=7fdf80f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24_1#41e2cb7f9?vop=1&amp;pid=7fdf80f74&amp;color=0,0,0&amp;vtp=1&amp;bbb=1&amp;hb=1"/>
          <p:cNvSpPr/>
          <p:nvPr/>
        </p:nvSpPr>
        <p:spPr>
          <a:xfrm>
            <a:off x="832104" y="2412429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存在两条直线与两个函数的图象都相切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是典型的公切线问题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利用通法攻略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中的分离参数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根据存在两条公切线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将问题转化为函数图象的交点问题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进而求出参数的取值范围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5_1#41e2cb7f9?vop=1&amp;pid=7fdf80f74&amp;color=0,0,0&amp;vtp=1&amp;bt=1&amp;bbb=1&amp;hb=1"/>
              <p:cNvSpPr/>
              <p:nvPr/>
            </p:nvSpPr>
            <p:spPr>
              <a:xfrm>
                <a:off x="832104" y="1508760"/>
                <a:ext cx="10533888" cy="4462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图象的公切线，直线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𝑠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𝑎𝑡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，问题转化为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上的图象与直线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有两个交点，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5_1#41e2cb7f9?vop=1&amp;pid=7fdf80f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62717"/>
              </a:xfrm>
              <a:prstGeom prst="rect">
                <a:avLst/>
              </a:prstGeom>
              <a:blipFill>
                <a:blip r:embed="rId3"/>
                <a:stretch>
                  <a:fillRect l="-1389" b="-17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6_1#cc2744620?vop=1&amp;pid=7fdf80f74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的公切线，则实数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26_1#cc2744620?vop=1&amp;pid=7fdf80f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7_1#cc2744620.bracket?vop=1&amp;pid=7fdf80f74&amp;color=0,0,0&amp;vpa=7&amp;vtp=1"/>
          <p:cNvSpPr/>
          <p:nvPr/>
        </p:nvSpPr>
        <p:spPr>
          <a:xfrm>
            <a:off x="1045867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6_2#cc2744620.choices?vop=1&amp;pid=7fdf80f74&amp;color=0,0,0&amp;vtp=1&amp;bbb=1"/>
              <p:cNvSpPr/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68397" algn="l"/>
                    <a:tab pos="5387594" algn="l"/>
                    <a:tab pos="8068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6_2#cc2744620.choices?vop=1&amp;pid=7fdf80f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8_1#cc2744620?vop=1&amp;pid=7fdf80f74&amp;color=0,0,0&amp;vtp=1&amp;bbb=1"/>
              <p:cNvSpPr/>
              <p:nvPr/>
            </p:nvSpPr>
            <p:spPr>
              <a:xfrm>
                <a:off x="832104" y="2413064"/>
                <a:ext cx="10533888" cy="3548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28_1#cc2744620?vop=1&amp;pid=7fdf80f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3064"/>
                <a:ext cx="10533888" cy="3548444"/>
              </a:xfrm>
              <a:prstGeom prst="rect">
                <a:avLst/>
              </a:prstGeom>
              <a:blipFill>
                <a:blip r:embed="rId5"/>
                <a:stretch>
                  <a:fillRect l="-1389" b="-2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8_2#cc2744620?vop=1&amp;pid=7fdf80f74&amp;color=0,0,0&amp;mp=1&amp;vtp=1&amp;bt=1&amp;bbb=1"/>
              <p:cNvSpPr/>
              <p:nvPr/>
            </p:nvSpPr>
            <p:spPr>
              <a:xfrm>
                <a:off x="832104" y="1508760"/>
                <a:ext cx="10533888" cy="26975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，①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28_2#cc2744620?vop=1&amp;pid=7fdf80f74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697544"/>
              </a:xfrm>
              <a:prstGeom prst="rect">
                <a:avLst/>
              </a:prstGeom>
              <a:blipFill>
                <a:blip r:embed="rId3"/>
                <a:stretch>
                  <a:fillRect l="-1389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29_1#cc2744620?vop=1&amp;pid=7fdf80f74&amp;color=0,0,0&amp;vtp=1&amp;bt=1&amp;bbb=1"/>
              <p:cNvSpPr/>
              <p:nvPr/>
            </p:nvSpPr>
            <p:spPr>
              <a:xfrm>
                <a:off x="832104" y="1508760"/>
                <a:ext cx="10533888" cy="4081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的切点分别为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9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理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EX.29_1#cc2744620?vop=1&amp;pid=7fdf80f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081844"/>
              </a:xfrm>
              <a:prstGeom prst="rect">
                <a:avLst/>
              </a:prstGeom>
              <a:blipFill>
                <a:blip r:embed="rId3"/>
                <a:stretch>
                  <a:fillRect l="-1389" b="-1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17ee0ee34?vop=1&amp;pid=7fdf80f74&amp;color=0,0,0&amp;vtp=1&amp;bt=1&amp;bbb=1"/>
              <p:cNvSpPr/>
              <p:nvPr/>
            </p:nvSpPr>
            <p:spPr>
              <a:xfrm>
                <a:off x="832104" y="1508760"/>
                <a:ext cx="10533888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有公共的切线，则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30_1#17ee0ee34?vop=1&amp;pid=7fdf80f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3530"/>
              </a:xfrm>
              <a:prstGeom prst="rect">
                <a:avLst/>
              </a:prstGeom>
              <a:blipFill>
                <a:blip r:embed="rId3"/>
                <a:stretch>
                  <a:fillRect l="-1389" t="-16327" b="-489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1_1#17ee0ee34.bracket?vop=1&amp;pid=7fdf80f74&amp;color=0,0,0&amp;vpa=8&amp;vtp=1"/>
          <p:cNvSpPr/>
          <p:nvPr/>
        </p:nvSpPr>
        <p:spPr>
          <a:xfrm>
            <a:off x="8496775" y="1505394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0_2#17ee0ee34.choices?vop=1&amp;pid=7fdf80f74&amp;color=0,0,0&amp;vtp=1&amp;bbb=1"/>
              <p:cNvSpPr/>
              <p:nvPr/>
            </p:nvSpPr>
            <p:spPr>
              <a:xfrm>
                <a:off x="832104" y="1854707"/>
                <a:ext cx="10533888" cy="30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600"/>
                  </a:lnSpc>
                  <a:tabLst>
                    <a:tab pos="2782697" algn="l"/>
                    <a:tab pos="53748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30_2#17ee0ee34.choices?vop=1&amp;pid=7fdf80f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4707"/>
                <a:ext cx="10533888" cy="303530"/>
              </a:xfrm>
              <a:prstGeom prst="rect">
                <a:avLst/>
              </a:prstGeom>
              <a:blipFill>
                <a:blip r:embed="rId4"/>
                <a:stretch>
                  <a:fillRect l="-1389" t="-16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2_1#17ee0ee34?vop=1&amp;pid=7fdf80f74&amp;color=0,0,0&amp;vtp=1&amp;bbb=1&amp;hb=1"/>
              <p:cNvSpPr/>
              <p:nvPr/>
            </p:nvSpPr>
            <p:spPr>
              <a:xfrm>
                <a:off x="832104" y="2164968"/>
                <a:ext cx="10533888" cy="3942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，则直线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公共的切线，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)+1−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，于是有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2_1#17ee0ee34?vop=1&amp;pid=7fdf80f7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64968"/>
                <a:ext cx="10533888" cy="3942080"/>
              </a:xfrm>
              <a:prstGeom prst="rect">
                <a:avLst/>
              </a:prstGeom>
              <a:blipFill>
                <a:blip r:embed="rId5"/>
                <a:stretch>
                  <a:fillRect l="-1389" t="-1082" r="-1157" b="-35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3_1#37e8b09f0?vop=1&amp;pid=d4730191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的一个极值点，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33_1#37e8b09f0?vop=1&amp;pid=d473019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r="-57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4_1#37e8b09f0.bracket?vop=1&amp;pid=d4730191f&amp;color=0,0,0&amp;vpa=9&amp;vtp=1&amp;bbb=1"/>
          <p:cNvSpPr/>
          <p:nvPr/>
        </p:nvSpPr>
        <p:spPr>
          <a:xfrm>
            <a:off x="10383552" y="150495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3_2#37e8b09f0.choices?vop=1&amp;pid=d4730191f&amp;color=0,0,0&amp;vtp=1&amp;bbb=1"/>
              <p:cNvSpPr/>
              <p:nvPr/>
            </p:nvSpPr>
            <p:spPr>
              <a:xfrm>
                <a:off x="832104" y="187579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能作两条直线与曲线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有5个零点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33_2#37e8b09f0.choices?vop=1&amp;pid=d4730191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5_1#37e8b09f0?vop=1&amp;pid=d4730191f&amp;color=0,0,0&amp;vtp=1&amp;bbb=1&amp;hb=1"/>
              <p:cNvSpPr/>
              <p:nvPr/>
            </p:nvSpPr>
            <p:spPr>
              <a:xfrm>
                <a:off x="832104" y="2657475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的一个极值点，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，经检验，符合题意，所以A正确；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上单调递增，所以B正确；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5_1#37e8b09f0?vop=1&amp;pid=d473019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7475"/>
                <a:ext cx="10533888" cy="2449830"/>
              </a:xfrm>
              <a:prstGeom prst="rect">
                <a:avLst/>
              </a:prstGeom>
              <a:blipFill>
                <a:blip r:embed="rId5"/>
                <a:stretch>
                  <a:fillRect l="-1389" r="-3588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9f8ba494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19f8ba494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专题上分5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切线问题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5_2#37e8b09f0?vop=1&amp;pid=d4730191f&amp;color=0,0,0&amp;mp=1&amp;vtp=1&amp;bt=1&amp;bbb=1&amp;hb=1"/>
              <p:cNvSpPr/>
              <p:nvPr/>
            </p:nvSpPr>
            <p:spPr>
              <a:xfrm>
                <a:off x="832104" y="1508760"/>
                <a:ext cx="10533888" cy="1201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对于C，设过点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，则切线方程为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−1)−2=(3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−1)−2=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，所以只能作一条切线，所以C错误；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5_2#37e8b09f0?vop=1&amp;pid=d4730191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01738"/>
              </a:xfrm>
              <a:prstGeom prst="rect">
                <a:avLst/>
              </a:prstGeom>
              <a:blipFill>
                <a:blip r:embed="rId3"/>
                <a:stretch>
                  <a:fillRect l="-1389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35_3#37e8b09f0?htil=1&amp;vop=1&amp;pid=d4730191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1091" y="2839403"/>
            <a:ext cx="1700784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35_4#37e8b09f0?htil=1&amp;vop=1&amp;pid=d4730191f&amp;color=0,0,0&amp;vtp=1&amp;bbb=1&amp;hb=1"/>
              <p:cNvSpPr/>
              <p:nvPr/>
            </p:nvSpPr>
            <p:spPr>
              <a:xfrm>
                <a:off x="832104" y="2712403"/>
                <a:ext cx="87050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对于D，令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的实根有3个，如图所示，不妨设为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有3个不同实根，方程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均有1个实根，故函数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))+2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有5个零点，所以D正确.故选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35_4#37e8b09f0?htil=1&amp;vop=1&amp;pid=d473019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12403"/>
                <a:ext cx="8705088" cy="1192530"/>
              </a:xfrm>
              <a:prstGeom prst="rect">
                <a:avLst/>
              </a:prstGeom>
              <a:blipFill>
                <a:blip r:embed="rId5"/>
                <a:stretch>
                  <a:fillRect l="-1681" b="-112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6_1#adcac09f3?vop=1&amp;pid=d4730191f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的公切线有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6_1#adcac09f3?vop=1&amp;pid=d4730191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7_1#adcac09f3.blank?vop=1&amp;pid=d4730191f&amp;color=0,0,0&amp;vpa=10&amp;vtp=1"/>
          <p:cNvSpPr/>
          <p:nvPr/>
        </p:nvSpPr>
        <p:spPr>
          <a:xfrm>
            <a:off x="9029033" y="1644968"/>
            <a:ext cx="30003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B_4_EX.38_1#adcac09f3?vop=1&amp;pid=d4730191f&amp;color=0,0,0&amp;vtp=1&amp;bbb=1"/>
          <p:cNvSpPr/>
          <p:nvPr/>
        </p:nvSpPr>
        <p:spPr>
          <a:xfrm>
            <a:off x="832104" y="203587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求两条曲线的公切线条数问题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可以结合通法攻略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来判断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9_1#adcac09f3?vop=1&amp;pid=d4730191f&amp;color=0,0,0&amp;vtp=1&amp;bbb=1&amp;hb=1"/>
              <p:cNvSpPr/>
              <p:nvPr/>
            </p:nvSpPr>
            <p:spPr>
              <a:xfrm>
                <a:off x="832104" y="2400364"/>
                <a:ext cx="10533888" cy="290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【解析】设公切线与曲线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分别相切于点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altLang="zh-CN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因此可得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−4=0(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39_1#adcac09f3?vop=1&amp;pid=d4730191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364"/>
                <a:ext cx="10533888" cy="2908300"/>
              </a:xfrm>
              <a:prstGeom prst="rect">
                <a:avLst/>
              </a:prstGeom>
              <a:blipFill>
                <a:blip r:embed="rId4"/>
                <a:stretch>
                  <a:fillRect l="-1389" r="-810" b="-2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39_2#adcac09f3?vop=1&amp;pid=d4730191f&amp;color=0,0,0&amp;mp=1&amp;vtp=1&amp;bt=1&amp;bbb=1"/>
              <p:cNvSpPr/>
              <p:nvPr/>
            </p:nvSpPr>
            <p:spPr>
              <a:xfrm>
                <a:off x="832104" y="1508760"/>
                <a:ext cx="10533888" cy="251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−4=−2−2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上有2个零点，即曲线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的公切线有2条.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S.39_2#adcac09f3?vop=1&amp;pid=d4730191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513330"/>
              </a:xfrm>
              <a:prstGeom prst="rect">
                <a:avLst/>
              </a:prstGeom>
              <a:blipFill>
                <a:blip r:embed="rId3"/>
                <a:stretch>
                  <a:fillRect l="-1389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783cfc0e?vop=1&amp;pid=dc44e658e&amp;color=0,0,0&amp;vtp=1&amp;bt=1&amp;bbb=1&amp;hb=1"/>
              <p:cNvSpPr/>
              <p:nvPr/>
            </p:nvSpPr>
            <p:spPr>
              <a:xfrm>
                <a:off x="832104" y="1508760"/>
                <a:ext cx="10533888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处的切线与两坐标轴所围成的三角形的面积为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a783cfc0e?vop=1&amp;pid=dc44e658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08355"/>
              </a:xfrm>
              <a:prstGeom prst="rect">
                <a:avLst/>
              </a:prstGeom>
              <a:blipFill>
                <a:blip r:embed="rId3"/>
                <a:stretch>
                  <a:fillRect l="-1389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a783cfc0e.bracket?vop=1&amp;pid=dc44e658e&amp;color=0,0,0&amp;vpa=1&amp;vtp=1"/>
          <p:cNvSpPr/>
          <p:nvPr/>
        </p:nvSpPr>
        <p:spPr>
          <a:xfrm>
            <a:off x="1015460" y="1952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a783cfc0e.choices?vop=1&amp;pid=dc44e658e&amp;color=0,0,0&amp;vtp=1&amp;bbb=1"/>
              <p:cNvSpPr/>
              <p:nvPr/>
            </p:nvSpPr>
            <p:spPr>
              <a:xfrm>
                <a:off x="832104" y="2323909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49347" algn="l"/>
                    <a:tab pos="5362194" algn="l"/>
                    <a:tab pos="7998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a783cfc0e.choices?vop=1&amp;pid=dc44e658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3909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a783cfc0e?vop=1&amp;pid=dc44e658e&amp;color=0,0,0&amp;vtp=1&amp;bbb=1&amp;hb=1"/>
              <p:cNvSpPr/>
              <p:nvPr/>
            </p:nvSpPr>
            <p:spPr>
              <a:xfrm>
                <a:off x="832104" y="2869818"/>
                <a:ext cx="10533888" cy="15134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(−∞,1)∪(1,+∞)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.直线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轴相交于点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轴相交于点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(0,4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，所以所求三角形的面积为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a783cfc0e?vop=1&amp;pid=dc44e658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69818"/>
                <a:ext cx="10533888" cy="1513459"/>
              </a:xfrm>
              <a:prstGeom prst="rect">
                <a:avLst/>
              </a:prstGeom>
              <a:blipFill>
                <a:blip r:embed="rId5"/>
                <a:stretch>
                  <a:fillRect l="-1389" r="-637" b="-52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4e6fc9422?vop=1&amp;pid=dc44e658e&amp;color=0,0,0&amp;vtp=1&amp;bt=1&amp;bbb=1&amp;hb=1"/>
              <p:cNvSpPr/>
              <p:nvPr/>
            </p:nvSpPr>
            <p:spPr>
              <a:xfrm>
                <a:off x="832104" y="1508760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图象上的两点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处的切线互相垂直，则实数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围是(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4e6fc9422?vop=1&amp;pid=dc44e658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21055"/>
              </a:xfrm>
              <a:prstGeom prst="rect">
                <a:avLst/>
              </a:prstGeom>
              <a:blipFill>
                <a:blip r:embed="rId3"/>
                <a:stretch>
                  <a:fillRect l="-1389" r="-1100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4e6fc9422.bracket?vop=1&amp;pid=dc44e658e&amp;color=0,0,0&amp;vpa=2&amp;vtp=1"/>
          <p:cNvSpPr/>
          <p:nvPr/>
        </p:nvSpPr>
        <p:spPr>
          <a:xfrm>
            <a:off x="1472660" y="19653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4e6fc9422.choices?vop=1&amp;pid=dc44e658e&amp;color=0,0,0&amp;vtp=1&amp;bbb=1"/>
              <p:cNvSpPr/>
              <p:nvPr/>
            </p:nvSpPr>
            <p:spPr>
              <a:xfrm>
                <a:off x="832104" y="2340927"/>
                <a:ext cx="10533888" cy="3872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300097" algn="l"/>
                    <a:tab pos="4714494" algn="l"/>
                    <a:tab pos="83099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[−2,2]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[−3−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,−3+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4e6fc9422.choices?vop=1&amp;pid=dc44e658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40927"/>
                <a:ext cx="10533888" cy="387223"/>
              </a:xfrm>
              <a:prstGeom prst="rect">
                <a:avLst/>
              </a:prstGeom>
              <a:blipFill>
                <a:blip r:embed="rId4"/>
                <a:stretch>
                  <a:fillRect l="-1389" b="-3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4e6fc9422?vop=1&amp;pid=dc44e658e&amp;color=0,0,0&amp;vtp=1&amp;bt=1&amp;bbb=1&amp;hb=1"/>
              <p:cNvSpPr/>
              <p:nvPr/>
            </p:nvSpPr>
            <p:spPr>
              <a:xfrm>
                <a:off x="832104" y="1508760"/>
                <a:ext cx="10533888" cy="413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，根据题意可知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提示：由两切线垂直，斜率之积为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构建等式）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时，显然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,当且仅当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时，等号成立.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，不满足题意.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,当且仅当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时,等号成立，又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符合题意.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1#4e6fc9422?vop=1&amp;pid=dc44e658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38930"/>
              </a:xfrm>
              <a:prstGeom prst="rect">
                <a:avLst/>
              </a:prstGeom>
              <a:blipFill>
                <a:blip r:embed="rId3"/>
                <a:stretch>
                  <a:fillRect l="-1389" r="-405" b="-3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7_1#3a5fb2d35?vop=1&amp;pid=dc44e658e&amp;color=0,0,0&amp;vtp=1&amp;bt=1&amp;bbb=1"/>
              <p:cNvSpPr/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7_1#3a5fb2d35?vop=1&amp;pid=dc44e658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015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8_1#3a5fb2d35.blank?vop=1&amp;pid=dc44e658e&amp;color=0,0,0&amp;vpa=3&amp;vtp=1"/>
          <p:cNvSpPr/>
          <p:nvPr/>
        </p:nvSpPr>
        <p:spPr>
          <a:xfrm>
            <a:off x="7861713" y="1631505"/>
            <a:ext cx="30003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9_1#3a5fb2d35?vop=1&amp;pid=dc44e658e&amp;color=0,0,0&amp;vtp=1&amp;bbb=1&amp;hb=1"/>
              <p:cNvSpPr/>
              <p:nvPr/>
            </p:nvSpPr>
            <p:spPr>
              <a:xfrm>
                <a:off x="832104" y="2017585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处的切线与直线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平行，所以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，经验证，此时满足题意.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9_1#3a5fb2d35?vop=1&amp;pid=dc44e658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7585"/>
                <a:ext cx="10533888" cy="1257300"/>
              </a:xfrm>
              <a:prstGeom prst="rect">
                <a:avLst/>
              </a:prstGeom>
              <a:blipFill>
                <a:blip r:embed="rId4"/>
                <a:stretch>
                  <a:fillRect l="-138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0_1#d10326426?vop=1&amp;pid=bc6602851&amp;color=0,0,0&amp;vtp=1&amp;bt=1&amp;bbb=1&amp;hb=1"/>
              <p:cNvSpPr/>
              <p:nvPr/>
            </p:nvSpPr>
            <p:spPr>
              <a:xfrm>
                <a:off x="832104" y="1508760"/>
                <a:ext cx="10533888" cy="80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是自然对数的底数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，则过原点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相切的直线方程为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0_1#d10326426?vop=1&amp;pid=bc660285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08355"/>
              </a:xfrm>
              <a:prstGeom prst="rect">
                <a:avLst/>
              </a:prstGeom>
              <a:blipFill>
                <a:blip r:embed="rId3"/>
                <a:stretch>
                  <a:fillRect l="-1389" r="-1215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1_1#d10326426.blank?vop=1&amp;pid=bc6602851&amp;color=0,0,0&amp;vpa=4&amp;vtp=1&amp;bbb=1&amp;hb=1"/>
              <p:cNvSpPr/>
              <p:nvPr/>
            </p:nvSpPr>
            <p:spPr>
              <a:xfrm>
                <a:off x="832104" y="1470660"/>
                <a:ext cx="10531904" cy="7620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09"/>
                  </a:lnSpc>
                </a:pPr>
                <a:r>
                  <a:rPr lang="en-US" altLang="zh-CN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                                    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1_1#d10326426.blank?vop=1&amp;pid=bc6602851&amp;color=0,0,0&amp;vpa=4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70660"/>
                <a:ext cx="10531904" cy="762000"/>
              </a:xfrm>
              <a:prstGeom prst="rect">
                <a:avLst/>
              </a:prstGeom>
              <a:blipFill>
                <a:blip r:embed="rId4"/>
                <a:stretch>
                  <a:fillRect l="-1042" b="-14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EX.12_1#d10326426?vop=1&amp;pid=bc6602851&amp;color=0,0,0&amp;vtp=1&amp;bbb=1"/>
          <p:cNvSpPr/>
          <p:nvPr/>
        </p:nvSpPr>
        <p:spPr>
          <a:xfrm>
            <a:off x="832104" y="236588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某点的切线问题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可利用通法攻略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中的方法求得切线方程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13_1#d10326426?vop=1&amp;pid=bc6602851&amp;color=0,0,0&amp;vtp=1&amp;bbb=1"/>
              <p:cNvSpPr/>
              <p:nvPr/>
            </p:nvSpPr>
            <p:spPr>
              <a:xfrm>
                <a:off x="832104" y="2739199"/>
                <a:ext cx="10533888" cy="19067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【解析】设切点坐标为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，则切线斜率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于切线过原点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,由斜率相等可得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过原点且与曲线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×(2−1)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13_1#d10326426?vop=1&amp;pid=bc660285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9199"/>
                <a:ext cx="10533888" cy="1906778"/>
              </a:xfrm>
              <a:prstGeom prst="rect">
                <a:avLst/>
              </a:prstGeom>
              <a:blipFill>
                <a:blip r:embed="rId5"/>
                <a:stretch>
                  <a:fillRect l="-1389" b="-4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4_1#525a3be1b?vop=1&amp;pid=bc6602851&amp;color=0,0,0&amp;vtp=1&amp;bt=1&amp;bbb=1"/>
              <p:cNvSpPr/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14_1#525a3be1b?vop=1&amp;pid=bc660285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4_1#525a3be1b?vop=1&amp;pid=bc6602851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608709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5_1#3c1a02545?vop=1&amp;pid=525a3be1b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5_1#3c1a02545?vop=1&amp;pid=525a3be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6_1#3c1a02545?vop=1&amp;pid=525a3be1b&amp;color=0,0,0&amp;vtp=1&amp;bbb=1&amp;hb=1"/>
              <p:cNvSpPr/>
              <p:nvPr/>
            </p:nvSpPr>
            <p:spPr>
              <a:xfrm>
                <a:off x="832104" y="229057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，所以切线方程为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+1)=(−3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1−(−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+1)=(−3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所以所求切线方程为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16_1#3c1a02545?vop=1&amp;pid=525a3be1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030730"/>
              </a:xfrm>
              <a:prstGeom prst="rect">
                <a:avLst/>
              </a:prstGeom>
              <a:blipFill>
                <a:blip r:embed="rId6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7_1#069df5195?vop=1&amp;pid=525a3be1b&amp;color=0,0,0&amp;vtp=1&amp;bt=1&amp;bbb=1"/>
              <p:cNvSpPr/>
              <p:nvPr/>
            </p:nvSpPr>
            <p:spPr>
              <a:xfrm>
                <a:off x="832104" y="1508760"/>
                <a:ext cx="10533888" cy="335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存在3条直线与曲线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7_1#069df5195?vop=1&amp;pid=525a3be1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35280"/>
              </a:xfrm>
              <a:prstGeom prst="rect">
                <a:avLst/>
              </a:prstGeom>
              <a:blipFill>
                <a:blip r:embed="rId3"/>
                <a:stretch>
                  <a:fillRect l="-1389" t="-7273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8_1#069df5195?vop=1&amp;pid=525a3be1b&amp;color=0,0,0&amp;vtp=1&amp;bbb=1&amp;hb=1"/>
              <p:cNvSpPr/>
              <p:nvPr/>
            </p:nvSpPr>
            <p:spPr>
              <a:xfrm>
                <a:off x="832104" y="1848040"/>
                <a:ext cx="10533888" cy="29921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的直线与曲线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，且切线斜率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存在3条直线与曲线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有3个不同的零点.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的变化情况如表所示.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18_1#069df5195?vop=1&amp;pid=525a3be1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8040"/>
                <a:ext cx="10533888" cy="2992184"/>
              </a:xfrm>
              <a:prstGeom prst="rect">
                <a:avLst/>
              </a:prstGeom>
              <a:blipFill>
                <a:blip r:embed="rId4"/>
                <a:stretch>
                  <a:fillRect l="-1389" t="-407" r="-1736" b="-46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5_AN.18_2#069df5195?colgroup=10,10,6,10,6,10&amp;vop=1&amp;pid=525a3be1b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833678"/>
                  </p:ext>
                </p:extLst>
              </p:nvPr>
            </p:nvGraphicFramePr>
            <p:xfrm>
              <a:off x="832104" y="4974145"/>
              <a:ext cx="10497312" cy="978789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618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6187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262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62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h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62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h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5_AN.18_2#069df5195?colgroup=10,10,6,10,6,10&amp;vop=1&amp;pid=525a3be1b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833678"/>
                  </p:ext>
                </p:extLst>
              </p:nvPr>
            </p:nvGraphicFramePr>
            <p:xfrm>
              <a:off x="832104" y="4974145"/>
              <a:ext cx="10497312" cy="978789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618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6187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262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6" r="-427523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306" r="-327523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3914" r="-163914" b="-2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27217" r="-612" b="-2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62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6" t="-100000" r="-427523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306" t="-100000" r="-327523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27217" t="-100000" r="-612" b="-1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62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06" t="-200000" r="-427523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3045</Words>
  <Application>Microsoft Office PowerPoint</Application>
  <PresentationFormat>宽屏</PresentationFormat>
  <Paragraphs>183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2025-10-22T07:21:42Z</dcterms:created>
  <dcterms:modified xsi:type="dcterms:W3CDTF">2025-10-22T07:24:59Z</dcterms:modified>
  <cp:category/>
  <cp:contentStatus/>
</cp:coreProperties>
</file>